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96" r:id="rId3"/>
    <p:sldId id="284" r:id="rId4"/>
    <p:sldId id="285" r:id="rId5"/>
    <p:sldId id="286" r:id="rId6"/>
    <p:sldId id="287" r:id="rId7"/>
    <p:sldId id="288" r:id="rId8"/>
    <p:sldId id="289" r:id="rId9"/>
    <p:sldId id="297" r:id="rId10"/>
    <p:sldId id="290" r:id="rId11"/>
    <p:sldId id="291" r:id="rId12"/>
    <p:sldId id="29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com/article/19/3/sql-scale-apache-spark-sql-and-dataframe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SQL -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SQL Queries Programmatically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</a:t>
            </a:r>
            <a:r>
              <a:rPr lang="en-US" dirty="0"/>
              <a:t> function on a </a:t>
            </a:r>
            <a:r>
              <a:rPr lang="en-US" dirty="0" err="1"/>
              <a:t>SparkSession</a:t>
            </a:r>
            <a:r>
              <a:rPr lang="en-US" dirty="0"/>
              <a:t> enables applications to run SQL queries programmatically and returns the result as a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62200"/>
            <a:ext cx="6172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Temporary 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Temporary views in Spark SQL are session-scoped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will disappear if the session that creates it terminates</a:t>
            </a:r>
          </a:p>
          <a:p>
            <a:r>
              <a:rPr lang="en-US" dirty="0"/>
              <a:t>If you want to have a temporary view that is shared among all sessions and keep alive until the Spark application terminates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create a global temporary view</a:t>
            </a:r>
          </a:p>
          <a:p>
            <a:r>
              <a:rPr lang="en-US" dirty="0"/>
              <a:t>Global temporary view is tied to a system preserved database </a:t>
            </a:r>
            <a:r>
              <a:rPr lang="en-US" dirty="0" err="1"/>
              <a:t>global_temp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must use the qualified name to refer it, e.g. SELECT * FROM global_temp.view1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90" y="4114800"/>
            <a:ext cx="6969252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Temporary </a:t>
            </a:r>
            <a:r>
              <a:rPr lang="en-IN" dirty="0" smtClean="0"/>
              <a:t>View (2)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30909"/>
            <a:ext cx="7047727" cy="4267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2"/>
            <a:ext cx="10160000" cy="45719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Across sessions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2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 Spark SQL </a:t>
            </a:r>
            <a:r>
              <a:rPr lang="en-US" smtClean="0"/>
              <a:t>- Dataset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990600"/>
            <a:ext cx="564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Opensource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Article </a:t>
            </a:r>
            <a:r>
              <a:rPr lang="en-US" dirty="0" smtClean="0"/>
              <a:t>by </a:t>
            </a:r>
            <a:r>
              <a:rPr lang="en-US" dirty="0" err="1" smtClean="0"/>
              <a:t>Dipanjan</a:t>
            </a:r>
            <a:r>
              <a:rPr lang="en-US" dirty="0" smtClean="0"/>
              <a:t> </a:t>
            </a:r>
            <a:r>
              <a:rPr lang="en-US" dirty="0" smtClean="0"/>
              <a:t>Sarkar</a:t>
            </a:r>
          </a:p>
          <a:p>
            <a:r>
              <a:rPr lang="en-US" dirty="0" smtClean="0"/>
              <a:t>Spark Documentation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SQL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66937"/>
            <a:ext cx="6096000" cy="25241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0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DataFrame</a:t>
            </a:r>
            <a:r>
              <a:rPr lang="en-IN" dirty="0" err="1" smtClean="0"/>
              <a:t>s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981461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very powerful and allows users to finally intermix procedural and relational </a:t>
            </a:r>
            <a:r>
              <a:rPr lang="en-US" dirty="0" smtClean="0"/>
              <a:t>code!</a:t>
            </a:r>
            <a:endParaRPr lang="en-US" dirty="0"/>
          </a:p>
          <a:p>
            <a:r>
              <a:rPr lang="en-US" dirty="0"/>
              <a:t>Advanced functions like UDFs (user-defined functions) can also be exposed in SQL</a:t>
            </a:r>
          </a:p>
          <a:p>
            <a:endParaRPr lang="en-US" dirty="0"/>
          </a:p>
          <a:p>
            <a:r>
              <a:rPr lang="en-US" dirty="0"/>
              <a:t>Is basically a distributed collection of rows (row types) with the same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Basically a Spark Dataset organized into named columns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Datasets are an extension of the </a:t>
            </a:r>
            <a:r>
              <a:rPr lang="en-US" dirty="0" err="1"/>
              <a:t>DataFrame</a:t>
            </a:r>
            <a:r>
              <a:rPr lang="en-US" dirty="0"/>
              <a:t> API that provides a type-safe, object-oriented programming interface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available only in Java and Scala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equivalent to a table in a relational database but with more optimizations under the hood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also be manipulated in similar ways to the "native" distributed collections in Spark (RDDs).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792750"/>
            <a:ext cx="33432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03" y="40386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DataFrames</a:t>
            </a:r>
            <a:r>
              <a:rPr lang="en-IN" dirty="0" smtClean="0"/>
              <a:t> Properties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Keeps track of schema and support various relational operations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that </a:t>
            </a:r>
            <a:r>
              <a:rPr lang="en-US" dirty="0"/>
              <a:t>lead to a more optimized </a:t>
            </a:r>
            <a:r>
              <a:rPr lang="en-US" dirty="0" smtClean="0"/>
              <a:t>execution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Can be constructed from </a:t>
            </a:r>
            <a:r>
              <a:rPr lang="en-US" dirty="0" smtClean="0"/>
              <a:t>tables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like </a:t>
            </a:r>
            <a:r>
              <a:rPr lang="en-US" dirty="0"/>
              <a:t>existing Hive tables or even from existing </a:t>
            </a:r>
            <a:r>
              <a:rPr lang="en-US" dirty="0" smtClean="0"/>
              <a:t>RDDs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Can be manipulated with direct SQL queries and also using the </a:t>
            </a:r>
            <a:r>
              <a:rPr lang="en-US" dirty="0" err="1"/>
              <a:t>DataFrame</a:t>
            </a:r>
            <a:r>
              <a:rPr lang="en-US" dirty="0"/>
              <a:t> DSL (domain-specific language),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various </a:t>
            </a:r>
            <a:r>
              <a:rPr lang="en-US" dirty="0"/>
              <a:t>relational operators and transformers such as where and </a:t>
            </a:r>
            <a:r>
              <a:rPr lang="en-US" dirty="0" err="1"/>
              <a:t>groupBy</a:t>
            </a:r>
            <a:r>
              <a:rPr lang="en-US" dirty="0"/>
              <a:t> can be used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Can also be viewed as an RDD of row objects, allowing users to call procedural Spark APIs such as </a:t>
            </a:r>
            <a:r>
              <a:rPr lang="en-US" dirty="0" smtClean="0"/>
              <a:t>map</a:t>
            </a:r>
          </a:p>
          <a:p>
            <a:endParaRPr lang="en-US" dirty="0"/>
          </a:p>
          <a:p>
            <a:r>
              <a:rPr lang="en-US" dirty="0"/>
              <a:t>Are lazy, in that each </a:t>
            </a:r>
            <a:r>
              <a:rPr lang="en-US" dirty="0" err="1"/>
              <a:t>DataFrame</a:t>
            </a:r>
            <a:r>
              <a:rPr lang="en-US" dirty="0"/>
              <a:t> object represents a logical plan to compute a </a:t>
            </a:r>
            <a:r>
              <a:rPr lang="en-US" dirty="0" smtClean="0"/>
              <a:t>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execution </a:t>
            </a:r>
            <a:r>
              <a:rPr lang="en-US" dirty="0"/>
              <a:t>occurs until the user calls a special "output operation" such as save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614" y="114300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Point: </a:t>
            </a:r>
            <a:r>
              <a:rPr lang="en-IN" dirty="0" err="1"/>
              <a:t>SparkSession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The entry point into all functionality in Spark is the </a:t>
            </a:r>
            <a:r>
              <a:rPr lang="en-US" dirty="0" err="1"/>
              <a:t>SparkSession</a:t>
            </a:r>
            <a:r>
              <a:rPr lang="en-US" dirty="0"/>
              <a:t>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To </a:t>
            </a:r>
            <a:r>
              <a:rPr lang="en-US" dirty="0"/>
              <a:t>create a basic </a:t>
            </a:r>
            <a:r>
              <a:rPr lang="en-US" dirty="0" err="1"/>
              <a:t>SparkSession</a:t>
            </a:r>
            <a:r>
              <a:rPr lang="en-US" dirty="0"/>
              <a:t>, just use </a:t>
            </a:r>
            <a:r>
              <a:rPr lang="en-US" dirty="0" err="1" smtClean="0"/>
              <a:t>SparkSession.builder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53" y="2667000"/>
            <a:ext cx="588014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</a:t>
            </a:r>
            <a:r>
              <a:rPr lang="en-IN" dirty="0" err="1"/>
              <a:t>DataFrames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With a </a:t>
            </a:r>
            <a:r>
              <a:rPr lang="en-US" dirty="0" err="1"/>
              <a:t>SparkSession</a:t>
            </a:r>
            <a:r>
              <a:rPr lang="en-US" dirty="0"/>
              <a:t>, applications can create </a:t>
            </a:r>
            <a:r>
              <a:rPr lang="en-US" dirty="0" err="1"/>
              <a:t>DataFrames</a:t>
            </a:r>
            <a:r>
              <a:rPr lang="en-US" dirty="0"/>
              <a:t> from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an </a:t>
            </a:r>
            <a:r>
              <a:rPr lang="en-US" dirty="0"/>
              <a:t>existing </a:t>
            </a:r>
            <a:r>
              <a:rPr lang="en-US" dirty="0" smtClean="0"/>
              <a:t>RDD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from </a:t>
            </a:r>
            <a:r>
              <a:rPr lang="en-US" dirty="0"/>
              <a:t>a Hive </a:t>
            </a:r>
            <a:r>
              <a:rPr lang="en-US" dirty="0" smtClean="0"/>
              <a:t>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from </a:t>
            </a:r>
            <a:r>
              <a:rPr lang="en-US" dirty="0"/>
              <a:t>Spark data </a:t>
            </a:r>
            <a:r>
              <a:rPr lang="en-US" dirty="0" smtClean="0"/>
              <a:t>sources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Following </a:t>
            </a:r>
            <a:r>
              <a:rPr lang="en-US" dirty="0"/>
              <a:t>creates a </a:t>
            </a:r>
            <a:r>
              <a:rPr lang="en-US" dirty="0" err="1"/>
              <a:t>DataFrame</a:t>
            </a:r>
            <a:r>
              <a:rPr lang="en-US" dirty="0"/>
              <a:t> based on the content of a JSON </a:t>
            </a:r>
            <a:r>
              <a:rPr lang="en-US" dirty="0" smtClean="0"/>
              <a:t>file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48100"/>
            <a:ext cx="5943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</a:t>
            </a:r>
            <a:r>
              <a:rPr lang="en-IN" dirty="0"/>
              <a:t> Operations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2"/>
            <a:ext cx="10160000" cy="4495798"/>
          </a:xfrm>
        </p:spPr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provide a domain-specific language for structured data manipulation 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Scala</a:t>
            </a:r>
            <a:r>
              <a:rPr lang="en-IN" dirty="0"/>
              <a:t>, Java, Python and </a:t>
            </a:r>
            <a:r>
              <a:rPr lang="en-IN" dirty="0" smtClean="0"/>
              <a:t>R</a:t>
            </a:r>
            <a:endParaRPr lang="en-IN" dirty="0"/>
          </a:p>
          <a:p>
            <a:r>
              <a:rPr lang="en-IN" dirty="0" err="1" smtClean="0"/>
              <a:t>DataFrames</a:t>
            </a:r>
            <a:r>
              <a:rPr lang="en-IN" dirty="0" smtClean="0"/>
              <a:t> </a:t>
            </a:r>
            <a:r>
              <a:rPr lang="en-IN" dirty="0"/>
              <a:t>are just Dataset of Rows in Scala and Java </a:t>
            </a:r>
            <a:r>
              <a:rPr lang="en-IN" dirty="0" smtClean="0"/>
              <a:t>API</a:t>
            </a:r>
          </a:p>
          <a:p>
            <a:pPr lvl="1"/>
            <a:r>
              <a:rPr lang="en-IN" dirty="0" smtClean="0"/>
              <a:t>These </a:t>
            </a:r>
            <a:r>
              <a:rPr lang="en-IN" dirty="0"/>
              <a:t>operations are also referred as “</a:t>
            </a:r>
            <a:r>
              <a:rPr lang="en-IN" dirty="0" err="1"/>
              <a:t>untyped</a:t>
            </a:r>
            <a:r>
              <a:rPr lang="en-IN" dirty="0"/>
              <a:t> transformations” in contrast to “typed transformations” </a:t>
            </a:r>
            <a:r>
              <a:rPr lang="en-IN" dirty="0" smtClean="0"/>
              <a:t>come with </a:t>
            </a:r>
            <a:r>
              <a:rPr lang="en-IN" dirty="0"/>
              <a:t>strongly typed Scala/Java </a:t>
            </a:r>
            <a:r>
              <a:rPr lang="en-IN" dirty="0" smtClean="0"/>
              <a:t>Datasets</a:t>
            </a:r>
          </a:p>
          <a:p>
            <a:pPr marL="457200" lvl="1" indent="0">
              <a:buNone/>
            </a:pPr>
            <a:endParaRPr lang="en-IN" dirty="0" smtClean="0"/>
          </a:p>
          <a:p>
            <a:pPr marL="457200" lvl="1" indent="0">
              <a:buNone/>
            </a:pPr>
            <a:r>
              <a:rPr lang="en-US" dirty="0" smtClean="0"/>
              <a:t>Some </a:t>
            </a:r>
            <a:r>
              <a:rPr lang="en-US" dirty="0"/>
              <a:t>basic examples of structured data </a:t>
            </a:r>
            <a:r>
              <a:rPr lang="en-US" dirty="0" smtClean="0"/>
              <a:t>processing: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Untyped</a:t>
            </a:r>
            <a:r>
              <a:rPr lang="en-US" dirty="0"/>
              <a:t> Dataset Operations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57600"/>
            <a:ext cx="5067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</a:t>
            </a:r>
            <a:r>
              <a:rPr lang="en-IN" dirty="0"/>
              <a:t> </a:t>
            </a:r>
            <a:r>
              <a:rPr lang="en-IN" dirty="0" smtClean="0"/>
              <a:t>Operations (2)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6356"/>
            <a:ext cx="5791200" cy="403484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60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More Examples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1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</a:t>
            </a:r>
            <a:r>
              <a:rPr lang="en-IN" dirty="0"/>
              <a:t> </a:t>
            </a:r>
            <a:r>
              <a:rPr lang="en-IN" dirty="0" smtClean="0"/>
              <a:t>Operations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60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More Examples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6356"/>
            <a:ext cx="710707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</TotalTime>
  <Words>498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Spark SQL - DataFrame</vt:lpstr>
      <vt:lpstr>Spark SQL Architecture</vt:lpstr>
      <vt:lpstr>DataFrames </vt:lpstr>
      <vt:lpstr>DataFrames Properties</vt:lpstr>
      <vt:lpstr>Starting Point: SparkSession</vt:lpstr>
      <vt:lpstr>Creating DataFrames</vt:lpstr>
      <vt:lpstr>DataFrame Operations</vt:lpstr>
      <vt:lpstr>DataFrame Operations (2)</vt:lpstr>
      <vt:lpstr>DataFrame Operations (3)</vt:lpstr>
      <vt:lpstr>Running SQL Queries Programmatically</vt:lpstr>
      <vt:lpstr>Global Temporary View</vt:lpstr>
      <vt:lpstr>Global Temporary View (2)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2020-04-23T06:56:55Z</dcterms:modified>
</cp:coreProperties>
</file>